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441" r:id="rId2"/>
    <p:sldId id="406" r:id="rId3"/>
    <p:sldId id="426" r:id="rId4"/>
    <p:sldId id="428" r:id="rId5"/>
    <p:sldId id="430" r:id="rId6"/>
    <p:sldId id="432" r:id="rId7"/>
    <p:sldId id="434" r:id="rId8"/>
    <p:sldId id="436" r:id="rId9"/>
    <p:sldId id="438" r:id="rId10"/>
    <p:sldId id="440" r:id="rId11"/>
    <p:sldId id="424" r:id="rId1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21411" autoAdjust="0"/>
    <p:restoredTop sz="70251" autoAdjust="0"/>
  </p:normalViewPr>
  <p:slideViewPr>
    <p:cSldViewPr>
      <p:cViewPr varScale="1">
        <p:scale>
          <a:sx n="50" d="100"/>
          <a:sy n="50" d="100"/>
        </p:scale>
        <p:origin x="-17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180" y="-96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722D017-5F15-47D6-A743-924E777EA9B4}" type="datetimeFigureOut">
              <a:rPr lang="en-US"/>
              <a:pPr>
                <a:defRPr/>
              </a:pPr>
              <a:t>12/11/2013</a:t>
            </a:fld>
            <a:endParaRPr 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8A04007-0E15-4564-BB1F-010E4D3A8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CC733C1-DF19-48E4-A286-171182951BDB}" type="datetimeFigureOut">
              <a:rPr lang="en-US"/>
              <a:pPr>
                <a:defRPr/>
              </a:pPr>
              <a:t>12/11/2013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Z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A14290D-7821-469D-B556-6BBD623E39D9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DWA Slide Master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700"/>
            <a:ext cx="9144000" cy="683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D8858-0FC5-4784-B896-CE45644F62B7}" type="datetime1">
              <a:rPr lang="en-US"/>
              <a:pPr>
                <a:defRPr/>
              </a:pPr>
              <a:t>12/11/2013</a:t>
            </a:fld>
            <a:endParaRPr lang="en-Z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7E03A-FE7A-4125-AD1A-11A924E32749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885AE-5EE9-44D5-8D89-1DCCDDAD4874}" type="datetime1">
              <a:rPr lang="en-US"/>
              <a:pPr>
                <a:defRPr/>
              </a:pPr>
              <a:t>12/11/2013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2B564-2F93-44BB-BAFB-D53B57A3571C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BEDDA-41B8-4319-9C54-C4AF371F0DAB}" type="datetime1">
              <a:rPr lang="en-US"/>
              <a:pPr>
                <a:defRPr/>
              </a:pPr>
              <a:t>12/11/2013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13D1F-7B9E-431B-BEAA-BF947E4475DF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ZA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94F4A-4E99-4116-A3E5-7C428F755C65}" type="datetime1">
              <a:rPr lang="en-US"/>
              <a:pPr>
                <a:defRPr/>
              </a:pPr>
              <a:t>12/11/2013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46361-B16D-4AD0-A35C-5088B7E19D46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F15F1-6C62-4FE5-8F15-5A0AC312FBA1}" type="datetime1">
              <a:rPr lang="en-US"/>
              <a:pPr>
                <a:defRPr/>
              </a:pPr>
              <a:t>12/11/2013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E32D7-5E50-405A-A7BB-4BD7772F3FAF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7C046-80A1-4E03-A4C4-B61A7607608A}" type="datetime1">
              <a:rPr lang="en-US"/>
              <a:pPr>
                <a:defRPr/>
              </a:pPr>
              <a:t>12/11/2013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5705F-8886-4F25-976A-17E096B9718C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2A3C0-ACA3-486D-BF10-6B4C8AAF63B8}" type="datetime1">
              <a:rPr lang="en-US"/>
              <a:pPr>
                <a:defRPr/>
              </a:pPr>
              <a:t>12/11/2013</a:t>
            </a:fld>
            <a:endParaRPr lang="en-Z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FF43-39B6-4911-ABE2-56D5B17FDAF0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307FB-A643-4A3F-9829-C9A8C104B652}" type="datetime1">
              <a:rPr lang="en-US"/>
              <a:pPr>
                <a:defRPr/>
              </a:pPr>
              <a:t>12/11/2013</a:t>
            </a:fld>
            <a:endParaRPr lang="en-Z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91073-F9A7-4793-A1E8-8472BEC1A5B6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8C563-A626-4DDE-ACBF-29959B368C82}" type="datetime1">
              <a:rPr lang="en-US"/>
              <a:pPr>
                <a:defRPr/>
              </a:pPr>
              <a:t>12/11/2013</a:t>
            </a:fld>
            <a:endParaRPr lang="en-Z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2462A-E9D6-424F-BC42-A5DDB7CAB195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178FB-AB88-4F56-A6C1-E20121EB6D9B}" type="datetime1">
              <a:rPr lang="en-US"/>
              <a:pPr>
                <a:defRPr/>
              </a:pPr>
              <a:t>12/11/2013</a:t>
            </a:fld>
            <a:endParaRPr lang="en-Z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F4C96-D403-458B-A448-0F56074653AC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2F1A4-A345-4791-B630-EF4640FB7CF8}" type="datetime1">
              <a:rPr lang="en-US"/>
              <a:pPr>
                <a:defRPr/>
              </a:pPr>
              <a:t>12/11/2013</a:t>
            </a:fld>
            <a:endParaRPr lang="en-Z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DD4AC-D363-4146-8E73-EB9C7EFB7E94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9D29A-2101-4247-8FB6-13DAD457CB71}" type="datetime1">
              <a:rPr lang="en-US"/>
              <a:pPr>
                <a:defRPr/>
              </a:pPr>
              <a:t>12/11/2013</a:t>
            </a:fld>
            <a:endParaRPr lang="en-Z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5426D-5EB0-40AE-BE06-73D8493E06A4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260401-210C-4027-B5E5-6BC5349935DB}" type="datetime1">
              <a:rPr lang="en-US"/>
              <a:pPr>
                <a:defRPr/>
              </a:pPr>
              <a:t>12/11/2013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pic>
        <p:nvPicPr>
          <p:cNvPr id="1030" name="Picture 6" descr="DWA Slide Master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12700"/>
            <a:ext cx="9144000" cy="683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9AFB3B-EB9D-4D03-9445-C2730BCAE0F5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2133599"/>
          </a:xfrm>
        </p:spPr>
        <p:txBody>
          <a:bodyPr/>
          <a:lstStyle/>
          <a:p>
            <a:r>
              <a:rPr lang="en-ZA" b="1" dirty="0" smtClean="0"/>
              <a:t>PROGRESS ON THE HUMAN RESOURCES TASK TEAM</a:t>
            </a:r>
            <a:endParaRPr lang="en-ZA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828800"/>
          </a:xfrm>
        </p:spPr>
        <p:txBody>
          <a:bodyPr/>
          <a:lstStyle/>
          <a:p>
            <a:r>
              <a:rPr lang="en-ZA" b="1" dirty="0" smtClean="0"/>
              <a:t>DATE: 03 DECEMBER 2013</a:t>
            </a:r>
            <a:endParaRPr lang="en-ZA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3142"/>
            <a:ext cx="8229600" cy="764495"/>
          </a:xfrm>
        </p:spPr>
        <p:txBody>
          <a:bodyPr/>
          <a:lstStyle/>
          <a:p>
            <a:r>
              <a:rPr lang="en-ZA" sz="3600" b="1" dirty="0" smtClean="0"/>
              <a:t>Recommendations</a:t>
            </a:r>
            <a:endParaRPr lang="en-ZA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708526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ZA" sz="2400" dirty="0" smtClean="0"/>
              <a:t>Implement change and communication strategy in each Region  and align to the Regional implementation plan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en-ZA" sz="2400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ZA" sz="2400" dirty="0" smtClean="0"/>
              <a:t>Migration plan to fit in the CMA generic structure 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en-ZA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Ring fence all </a:t>
            </a:r>
            <a:r>
              <a:rPr lang="en-US" sz="2400" b="1" dirty="0" smtClean="0"/>
              <a:t>WRM functions </a:t>
            </a:r>
            <a:r>
              <a:rPr lang="en-US" sz="2400" dirty="0" smtClean="0"/>
              <a:t>(including finance and HR related to WTE) </a:t>
            </a:r>
            <a:r>
              <a:rPr lang="en-US" sz="2400" b="1" dirty="0" smtClean="0"/>
              <a:t>staff and budget </a:t>
            </a:r>
            <a:r>
              <a:rPr lang="en-US" sz="2400" dirty="0" smtClean="0"/>
              <a:t>for each WMA.</a:t>
            </a:r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HR together with RO to identify and ring-fence staff performing the WRM functions  in each region </a:t>
            </a:r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ZA" sz="2400" dirty="0" smtClean="0"/>
              <a:t>Adopt transfer agreement</a:t>
            </a:r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Thank you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GB" sz="2800" b="1" dirty="0" smtClean="0"/>
              <a:t/>
            </a:r>
            <a:br>
              <a:rPr lang="en-GB" sz="2800" b="1" dirty="0" smtClean="0"/>
            </a:br>
            <a:r>
              <a:rPr lang="en-GB" sz="3600" b="1" dirty="0" smtClean="0"/>
              <a:t> BACKGROUND</a:t>
            </a:r>
            <a:r>
              <a:rPr lang="en-GB" sz="3600" dirty="0" smtClean="0"/>
              <a:t> </a:t>
            </a:r>
            <a:endParaRPr lang="en-ZA" sz="3600" b="1" dirty="0" smtClean="0">
              <a:latin typeface="Arial" charset="0"/>
              <a:cs typeface="Arial" charset="0"/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457200" y="838201"/>
            <a:ext cx="8229600" cy="4495800"/>
          </a:xfrm>
        </p:spPr>
        <p:txBody>
          <a:bodyPr/>
          <a:lstStyle/>
          <a:p>
            <a:pPr>
              <a:buNone/>
            </a:pPr>
            <a:endParaRPr lang="en-GB" sz="3200" dirty="0" smtClean="0"/>
          </a:p>
          <a:p>
            <a:pPr marL="463550">
              <a:buNone/>
              <a:defRPr/>
            </a:pPr>
            <a:r>
              <a:rPr lang="en-GB" b="1" dirty="0" smtClean="0"/>
              <a:t>Human Resource  Task Team: Objectives</a:t>
            </a:r>
          </a:p>
          <a:p>
            <a:pPr marL="463550">
              <a:buNone/>
              <a:defRPr/>
            </a:pPr>
            <a:endParaRPr lang="en-GB" sz="2400" b="1" dirty="0" smtClean="0"/>
          </a:p>
          <a:p>
            <a:r>
              <a:rPr lang="en-US" sz="2400" dirty="0" smtClean="0"/>
              <a:t>Oversee the change management process in the establishment of CMAs</a:t>
            </a:r>
            <a:endParaRPr lang="en-ZA" sz="2400" dirty="0" smtClean="0"/>
          </a:p>
          <a:p>
            <a:r>
              <a:rPr lang="en-US" sz="2400" dirty="0" smtClean="0"/>
              <a:t>Ensure that staff transfer and human resources is appropriately </a:t>
            </a:r>
            <a:r>
              <a:rPr lang="en-US" sz="2400" dirty="0" smtClean="0"/>
              <a:t>managed</a:t>
            </a:r>
            <a:endParaRPr lang="en-ZA" sz="2400" dirty="0" smtClean="0"/>
          </a:p>
          <a:p>
            <a:r>
              <a:rPr lang="en-US" sz="2400" dirty="0" smtClean="0"/>
              <a:t>Develop a transfer protocol(migration plan)</a:t>
            </a:r>
            <a:endParaRPr lang="en-ZA" sz="2400" dirty="0" smtClean="0"/>
          </a:p>
          <a:p>
            <a:r>
              <a:rPr lang="en-US" sz="2400" dirty="0" smtClean="0"/>
              <a:t>Finalise a transfer framework agreement</a:t>
            </a:r>
            <a:endParaRPr lang="en-ZA" sz="2400" dirty="0" smtClean="0"/>
          </a:p>
          <a:p>
            <a:r>
              <a:rPr lang="en-US" sz="2400" dirty="0" smtClean="0"/>
              <a:t>Consult with unions in the change management </a:t>
            </a:r>
            <a:r>
              <a:rPr lang="en-US" dirty="0" smtClean="0"/>
              <a:t>processes</a:t>
            </a:r>
            <a:endParaRPr lang="en-ZA" dirty="0" smtClean="0"/>
          </a:p>
          <a:p>
            <a:pPr marL="609600" indent="-609600">
              <a:buFont typeface="Wingdings" pitchFamily="2" charset="2"/>
              <a:buChar char="Ø"/>
            </a:pPr>
            <a:endParaRPr lang="en-Z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8DED-F06A-4404-815C-DCDF31A3C5D0}" type="slidenum">
              <a:rPr lang="en-ZA" smtClean="0"/>
              <a:pPr>
                <a:defRPr/>
              </a:pPr>
              <a:t>2</a:t>
            </a:fld>
            <a:endParaRPr lang="en-Z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0644"/>
            <a:ext cx="8229600" cy="380011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>Communication and Change Management Strategy</a:t>
            </a:r>
            <a:r>
              <a:rPr lang="en-ZA" sz="2800" b="1" dirty="0" smtClean="0"/>
              <a:t> </a:t>
            </a:r>
            <a:endParaRPr lang="en-ZA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8785"/>
            <a:ext cx="8229600" cy="4867380"/>
          </a:xfrm>
        </p:spPr>
        <p:txBody>
          <a:bodyPr/>
          <a:lstStyle/>
          <a:p>
            <a:pPr eaLnBrk="1" hangingPunct="1"/>
            <a:r>
              <a:rPr lang="en-US" sz="2400" dirty="0" smtClean="0">
                <a:cs typeface="Arial" pitchFamily="34" charset="0"/>
              </a:rPr>
              <a:t>The change strategy and plan intends to support the establishment of the CMAs.</a:t>
            </a:r>
          </a:p>
          <a:p>
            <a:pPr eaLnBrk="1" hangingPunct="1"/>
            <a:r>
              <a:rPr lang="en-GB" sz="2400" dirty="0" smtClean="0">
                <a:cs typeface="Arial" pitchFamily="34" charset="0"/>
              </a:rPr>
              <a:t>It will address change at the Leadership, Structure, Process and People levels.</a:t>
            </a:r>
          </a:p>
          <a:p>
            <a:pPr eaLnBrk="1" hangingPunct="1"/>
            <a:r>
              <a:rPr lang="en-ZA" sz="2400" dirty="0" smtClean="0">
                <a:cs typeface="Arial" pitchFamily="34" charset="0"/>
              </a:rPr>
              <a:t>The strategy aims to create effective communications and change channels to carry the message to the affected parties.</a:t>
            </a:r>
          </a:p>
          <a:p>
            <a:pPr eaLnBrk="1" hangingPunct="1"/>
            <a:r>
              <a:rPr lang="en-ZA" sz="2400" dirty="0" smtClean="0">
                <a:cs typeface="Arial" pitchFamily="34" charset="0"/>
              </a:rPr>
              <a:t>Identify change agents in the regions and provide training </a:t>
            </a:r>
          </a:p>
          <a:p>
            <a:pPr eaLnBrk="1" hangingPunct="1"/>
            <a:r>
              <a:rPr lang="en-ZA" sz="2400" dirty="0" smtClean="0">
                <a:cs typeface="Arial" pitchFamily="34" charset="0"/>
              </a:rPr>
              <a:t>Create a positive environment and relationship between the staff and management during the process of change.</a:t>
            </a:r>
            <a:endParaRPr lang="en-US" sz="2400" dirty="0" smtClean="0">
              <a:cs typeface="Arial" pitchFamily="34" charset="0"/>
            </a:endParaRPr>
          </a:p>
          <a:p>
            <a:pPr eaLnBrk="1" hangingPunct="1"/>
            <a:r>
              <a:rPr lang="en-ZA" sz="2400" dirty="0" smtClean="0">
                <a:cs typeface="Arial" pitchFamily="34" charset="0"/>
              </a:rPr>
              <a:t>To ensure participation and sharing of experiences amongst all players for effective change management.</a:t>
            </a:r>
            <a:endParaRPr lang="en-US" sz="2400" dirty="0" smtClean="0">
              <a:cs typeface="Arial" pitchFamily="34" charset="0"/>
            </a:endParaRPr>
          </a:p>
          <a:p>
            <a:pPr eaLnBrk="1" hangingPunct="1"/>
            <a:endParaRPr lang="en-US" sz="2400" dirty="0" smtClean="0">
              <a:cs typeface="Arial" pitchFamily="34" charset="0"/>
            </a:endParaRPr>
          </a:p>
          <a:p>
            <a:pPr eaLnBrk="1" hangingPunct="1"/>
            <a:endParaRPr lang="en-ZA" sz="2400" dirty="0" smtClean="0"/>
          </a:p>
          <a:p>
            <a:pPr eaLnBrk="1" hangingPunct="1"/>
            <a:endParaRPr lang="en-GB" sz="2400" dirty="0" smtClean="0">
              <a:cs typeface="Arial" pitchFamily="34" charset="0"/>
            </a:endParaRPr>
          </a:p>
          <a:p>
            <a:pPr eaLnBrk="1" hangingPunct="1"/>
            <a:endParaRPr lang="en-Z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 smtClean="0">
                <a:cs typeface="Times New Roman" pitchFamily="18" charset="0"/>
              </a:rPr>
              <a:t>Preparing for Change Implementation </a:t>
            </a:r>
            <a:r>
              <a:rPr lang="en-US" dirty="0" smtClean="0">
                <a:cs typeface="Times New Roman" pitchFamily="18" charset="0"/>
              </a:rPr>
              <a:t/>
            </a:r>
            <a:br>
              <a:rPr lang="en-US" dirty="0" smtClean="0">
                <a:cs typeface="Times New Roman" pitchFamily="18" charset="0"/>
              </a:rPr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838200"/>
          <a:ext cx="9144000" cy="7167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779"/>
                <a:gridCol w="2216727"/>
                <a:gridCol w="2048494"/>
                <a:gridCol w="2286000"/>
              </a:tblGrid>
              <a:tr h="2510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Task/Activity</a:t>
                      </a:r>
                      <a:endParaRPr lang="en-US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Responsibility</a:t>
                      </a:r>
                      <a:endParaRPr lang="en-US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Deadline</a:t>
                      </a:r>
                      <a:endParaRPr lang="en-US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Status</a:t>
                      </a:r>
                      <a:endParaRPr lang="en-US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0426" marR="50426" marT="0" marB="0"/>
                </a:tc>
              </a:tr>
              <a:tr h="8318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latin typeface="+mn-lt"/>
                          <a:ea typeface="Times New Roman"/>
                        </a:rPr>
                        <a:t>Communication  and  change strategy </a:t>
                      </a:r>
                      <a:endParaRPr lang="en-US" sz="1800" b="1" dirty="0" smtClean="0">
                        <a:latin typeface="+mn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>
                          <a:latin typeface="+mn-lt"/>
                          <a:ea typeface="Times New Roman"/>
                        </a:rPr>
                        <a:t>HR and Comms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Oct</a:t>
                      </a:r>
                      <a:r>
                        <a:rPr lang="en-US" sz="1800" baseline="0" dirty="0" smtClean="0">
                          <a:latin typeface="+mn-lt"/>
                        </a:rPr>
                        <a:t> 2013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Endorsed by HR task team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</a:tr>
              <a:tr h="106877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800" b="1" dirty="0">
                          <a:latin typeface="+mn-lt"/>
                          <a:ea typeface="Times New Roman"/>
                        </a:rPr>
                        <a:t>Information Products</a:t>
                      </a:r>
                      <a:endParaRPr lang="en-US" sz="1800" dirty="0">
                        <a:latin typeface="+mn-lt"/>
                        <a:ea typeface="Times New Roman"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1411605" algn="l"/>
                        </a:tabLst>
                      </a:pPr>
                      <a:r>
                        <a:rPr lang="en-GB" sz="1800" dirty="0" smtClean="0">
                          <a:latin typeface="+mn-lt"/>
                          <a:ea typeface="Times New Roman"/>
                        </a:rPr>
                        <a:t>Q&amp;A brochure</a:t>
                      </a:r>
                      <a:endParaRPr lang="en-US" sz="1800" dirty="0">
                        <a:latin typeface="+mn-lt"/>
                        <a:ea typeface="Times New Roman"/>
                      </a:endParaRP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1411605" algn="l"/>
                        </a:tabLst>
                      </a:pPr>
                      <a:r>
                        <a:rPr lang="en-GB" sz="1800" dirty="0" smtClean="0">
                          <a:latin typeface="+mn-lt"/>
                          <a:ea typeface="Times New Roman"/>
                        </a:rPr>
                        <a:t>HR, Communications </a:t>
                      </a:r>
                      <a:r>
                        <a:rPr lang="en-GB" sz="1800" dirty="0">
                          <a:latin typeface="+mn-lt"/>
                          <a:ea typeface="Times New Roman"/>
                        </a:rPr>
                        <a:t>and IO</a:t>
                      </a:r>
                      <a:endParaRPr lang="en-US" sz="1800" dirty="0">
                        <a:latin typeface="+mn-lt"/>
                        <a:ea typeface="Times New Roman"/>
                      </a:endParaRP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800" dirty="0" smtClean="0">
                          <a:latin typeface="+mn-lt"/>
                          <a:ea typeface="Times New Roman"/>
                        </a:rPr>
                        <a:t>Nov</a:t>
                      </a:r>
                      <a:r>
                        <a:rPr lang="en-GB" sz="1800" baseline="0" dirty="0" smtClean="0">
                          <a:latin typeface="+mn-lt"/>
                          <a:ea typeface="Times New Roman"/>
                        </a:rPr>
                        <a:t> 2013 </a:t>
                      </a:r>
                      <a:endParaRPr lang="en-US" sz="1800" dirty="0">
                        <a:latin typeface="+mn-lt"/>
                        <a:ea typeface="Times New Roman"/>
                      </a:endParaRP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dirty="0" smtClean="0">
                          <a:latin typeface="+mn-lt"/>
                        </a:rPr>
                        <a:t>Eastern</a:t>
                      </a:r>
                      <a:r>
                        <a:rPr lang="en-US" sz="1800" baseline="0" dirty="0" smtClean="0">
                          <a:latin typeface="+mn-lt"/>
                        </a:rPr>
                        <a:t> Cape newsletter and QA well received by stakeholders</a:t>
                      </a:r>
                    </a:p>
                  </a:txBody>
                  <a:tcPr/>
                </a:tc>
              </a:tr>
              <a:tr h="9856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800" b="1" dirty="0">
                          <a:latin typeface="+mn-lt"/>
                          <a:ea typeface="Times New Roman"/>
                        </a:rPr>
                        <a:t>Website</a:t>
                      </a:r>
                      <a:endParaRPr lang="en-US" sz="1800" dirty="0">
                        <a:latin typeface="+mn-lt"/>
                        <a:ea typeface="Times New Roman"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1411605" algn="l"/>
                        </a:tabLst>
                      </a:pPr>
                      <a:r>
                        <a:rPr lang="en-GB" sz="1800" dirty="0" smtClean="0">
                          <a:latin typeface="+mn-lt"/>
                          <a:ea typeface="Times New Roman"/>
                        </a:rPr>
                        <a:t>web </a:t>
                      </a:r>
                      <a:r>
                        <a:rPr lang="en-GB" sz="1800" dirty="0">
                          <a:latin typeface="+mn-lt"/>
                          <a:ea typeface="Times New Roman"/>
                        </a:rPr>
                        <a:t>page/link with </a:t>
                      </a:r>
                      <a:r>
                        <a:rPr lang="en-GB" sz="1800" dirty="0" smtClean="0">
                          <a:latin typeface="+mn-lt"/>
                          <a:ea typeface="Times New Roman"/>
                        </a:rPr>
                        <a:t>updated   </a:t>
                      </a:r>
                      <a:r>
                        <a:rPr lang="en-GB" sz="1800" dirty="0">
                          <a:latin typeface="+mn-lt"/>
                          <a:ea typeface="Times New Roman"/>
                        </a:rPr>
                        <a:t>information </a:t>
                      </a:r>
                      <a:endParaRPr lang="en-US" sz="1800" dirty="0">
                        <a:latin typeface="+mn-lt"/>
                        <a:ea typeface="Times New Roman"/>
                      </a:endParaRP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1411605" algn="l"/>
                        </a:tabLst>
                      </a:pPr>
                      <a:r>
                        <a:rPr lang="en-GB" sz="1800" dirty="0">
                          <a:latin typeface="+mn-lt"/>
                          <a:ea typeface="Times New Roman"/>
                        </a:rPr>
                        <a:t>Communications </a:t>
                      </a:r>
                      <a:endParaRPr lang="en-US" sz="1800" dirty="0">
                        <a:latin typeface="+mn-lt"/>
                        <a:ea typeface="Times New Roman"/>
                      </a:endParaRP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800" dirty="0">
                          <a:latin typeface="+mn-lt"/>
                          <a:ea typeface="Times New Roman"/>
                        </a:rPr>
                        <a:t>Continuous updates</a:t>
                      </a:r>
                      <a:endParaRPr lang="en-US" sz="1800" dirty="0">
                        <a:latin typeface="+mn-lt"/>
                        <a:ea typeface="Times New Roman"/>
                      </a:endParaRP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Info</a:t>
                      </a:r>
                      <a:r>
                        <a:rPr lang="en-US" sz="1800" baseline="0" dirty="0" smtClean="0">
                          <a:latin typeface="+mn-lt"/>
                        </a:rPr>
                        <a:t> available on internet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</a:tr>
              <a:tr h="384134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800" b="1" dirty="0">
                          <a:latin typeface="+mn-lt"/>
                          <a:ea typeface="Times New Roman"/>
                        </a:rPr>
                        <a:t>Employee Engagement</a:t>
                      </a:r>
                      <a:endParaRPr lang="en-US" sz="1800" dirty="0">
                        <a:latin typeface="+mn-lt"/>
                        <a:ea typeface="Times New Roman"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1411605" algn="l"/>
                        </a:tabLst>
                      </a:pPr>
                      <a:r>
                        <a:rPr lang="en-US" sz="1800" dirty="0" err="1" smtClean="0">
                          <a:latin typeface="+mn-lt"/>
                          <a:ea typeface="Times New Roman"/>
                        </a:rPr>
                        <a:t>Workshops,mtg</a:t>
                      </a:r>
                      <a:endParaRPr lang="en-US" sz="1800" dirty="0" smtClean="0">
                        <a:latin typeface="+mn-lt"/>
                        <a:ea typeface="Times New Roman"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1411605" algn="l"/>
                        </a:tabLst>
                      </a:pPr>
                      <a:r>
                        <a:rPr lang="en-US" sz="1800" dirty="0" smtClean="0">
                          <a:latin typeface="+mn-lt"/>
                          <a:ea typeface="Times New Roman"/>
                        </a:rPr>
                        <a:t>Migration awareness</a:t>
                      </a:r>
                    </a:p>
                    <a:p>
                      <a:pPr marL="342900" marR="0" lvl="0" indent="-34290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>
                          <a:tab pos="228600" algn="l"/>
                          <a:tab pos="1411605" algn="l"/>
                        </a:tabLst>
                        <a:defRPr/>
                      </a:pPr>
                      <a:r>
                        <a:rPr lang="en-US" sz="1800" dirty="0" smtClean="0">
                          <a:latin typeface="+mn-lt"/>
                          <a:ea typeface="Times New Roman"/>
                        </a:rPr>
                        <a:t>information letter</a:t>
                      </a:r>
                    </a:p>
                    <a:p>
                      <a:pPr marL="742950" marR="0" lvl="1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"/>
                        <a:tabLst>
                          <a:tab pos="914400" algn="l"/>
                          <a:tab pos="1411605" algn="l"/>
                        </a:tabLst>
                      </a:pPr>
                      <a:r>
                        <a:rPr lang="en-US" sz="1800" dirty="0" smtClean="0">
                          <a:latin typeface="+mn-lt"/>
                          <a:ea typeface="Times New Roman"/>
                        </a:rPr>
                        <a:t>HR Transaction</a:t>
                      </a:r>
                      <a:endParaRPr lang="en-US" sz="1800" dirty="0">
                        <a:latin typeface="+mn-lt"/>
                        <a:ea typeface="Times New Roman"/>
                      </a:endParaRP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1411605" algn="l"/>
                        </a:tabLst>
                      </a:pPr>
                      <a:endParaRPr lang="en-GB" sz="1800" dirty="0" smtClean="0">
                        <a:latin typeface="+mn-lt"/>
                        <a:ea typeface="Times New Roman"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1411605" algn="l"/>
                        </a:tabLst>
                      </a:pPr>
                      <a:r>
                        <a:rPr lang="en-GB" sz="1800" dirty="0" smtClean="0">
                          <a:latin typeface="+mn-lt"/>
                          <a:ea typeface="Times New Roman"/>
                        </a:rPr>
                        <a:t>DDG/Employee Relations</a:t>
                      </a:r>
                    </a:p>
                    <a:p>
                      <a:pPr marL="342900" marR="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1411605" algn="l"/>
                        </a:tabLst>
                      </a:pPr>
                      <a:r>
                        <a:rPr lang="en-GB" sz="1800" dirty="0" smtClean="0">
                          <a:latin typeface="+mn-lt"/>
                          <a:ea typeface="Times New Roman"/>
                        </a:rPr>
                        <a:t>HR </a:t>
                      </a:r>
                      <a:r>
                        <a:rPr lang="en-GB" sz="1800" dirty="0">
                          <a:latin typeface="+mn-lt"/>
                          <a:ea typeface="Times New Roman"/>
                        </a:rPr>
                        <a:t>Transactions</a:t>
                      </a:r>
                      <a:endParaRPr lang="en-US" sz="1800" dirty="0">
                        <a:latin typeface="+mn-lt"/>
                        <a:ea typeface="Times New Roman"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1411605" algn="l"/>
                        </a:tabLst>
                      </a:pPr>
                      <a:r>
                        <a:rPr lang="en-GB" sz="1800" dirty="0">
                          <a:latin typeface="+mn-lt"/>
                          <a:ea typeface="Times New Roman"/>
                        </a:rPr>
                        <a:t>Institutional </a:t>
                      </a:r>
                      <a:r>
                        <a:rPr lang="en-GB" sz="1800" dirty="0" smtClean="0">
                          <a:latin typeface="+mn-lt"/>
                          <a:ea typeface="Times New Roman"/>
                        </a:rPr>
                        <a:t>Oversight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1411605" algn="l"/>
                        </a:tabLst>
                      </a:pPr>
                      <a:r>
                        <a:rPr lang="en-GB" sz="1800" dirty="0" smtClean="0">
                          <a:latin typeface="+mn-lt"/>
                          <a:ea typeface="Times New Roman"/>
                        </a:rPr>
                        <a:t>All</a:t>
                      </a:r>
                      <a:r>
                        <a:rPr lang="en-GB" sz="1800" baseline="0" dirty="0" smtClean="0">
                          <a:latin typeface="+mn-lt"/>
                          <a:ea typeface="Times New Roman"/>
                        </a:rPr>
                        <a:t> Task Teams</a:t>
                      </a:r>
                      <a:endParaRPr lang="en-US" sz="1800" dirty="0">
                        <a:latin typeface="+mn-lt"/>
                        <a:ea typeface="Times New Roman"/>
                      </a:endParaRP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800" dirty="0" smtClean="0">
                          <a:latin typeface="+mn-lt"/>
                          <a:ea typeface="Times New Roman"/>
                        </a:rPr>
                        <a:t>01/13</a:t>
                      </a:r>
                      <a:r>
                        <a:rPr lang="en-GB" sz="1800" baseline="0" dirty="0" smtClean="0"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800" dirty="0" smtClean="0">
                          <a:latin typeface="+mn-lt"/>
                          <a:ea typeface="Times New Roman"/>
                        </a:rPr>
                        <a:t>-</a:t>
                      </a:r>
                      <a:r>
                        <a:rPr lang="en-GB" sz="1800" baseline="0" dirty="0" smtClean="0">
                          <a:latin typeface="+mn-lt"/>
                          <a:ea typeface="Times New Roman"/>
                        </a:rPr>
                        <a:t> 03/</a:t>
                      </a:r>
                      <a:r>
                        <a:rPr lang="en-GB" sz="1800" dirty="0" smtClean="0"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800" dirty="0">
                          <a:latin typeface="+mn-lt"/>
                          <a:ea typeface="Times New Roman"/>
                        </a:rPr>
                        <a:t>2014 </a:t>
                      </a:r>
                      <a:endParaRPr lang="en-US" sz="1800" dirty="0">
                        <a:latin typeface="+mn-lt"/>
                        <a:ea typeface="Times New Roman"/>
                      </a:endParaRP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 smtClean="0">
                <a:cs typeface="Times New Roman" pitchFamily="18" charset="0"/>
              </a:rPr>
              <a:t>Preparing for Change Implementation </a:t>
            </a:r>
            <a:r>
              <a:rPr lang="en-US" dirty="0" smtClean="0">
                <a:cs typeface="Times New Roman" pitchFamily="18" charset="0"/>
              </a:rPr>
              <a:t/>
            </a:r>
            <a:br>
              <a:rPr lang="en-US" dirty="0" smtClean="0">
                <a:cs typeface="Times New Roman" pitchFamily="18" charset="0"/>
              </a:rPr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73132" y="274638"/>
          <a:ext cx="8680864" cy="5607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7574"/>
                <a:gridCol w="2054432"/>
                <a:gridCol w="1748642"/>
                <a:gridCol w="2170216"/>
              </a:tblGrid>
              <a:tr h="2510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Task/Activity</a:t>
                      </a:r>
                      <a:endParaRPr lang="en-US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Responsibility</a:t>
                      </a:r>
                      <a:endParaRPr lang="en-US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Deadline</a:t>
                      </a:r>
                      <a:endParaRPr lang="en-US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Status</a:t>
                      </a:r>
                      <a:endParaRPr lang="en-US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0426" marR="50426" marT="0" marB="0"/>
                </a:tc>
              </a:tr>
              <a:tr h="159038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800" b="1" dirty="0" smtClean="0">
                          <a:latin typeface="+mn-lt"/>
                          <a:ea typeface="Times New Roman"/>
                        </a:rPr>
                        <a:t>Change Readiness assessment</a:t>
                      </a:r>
                      <a:endParaRPr lang="en-US" sz="1800" dirty="0" smtClean="0">
                        <a:latin typeface="+mn-lt"/>
                        <a:ea typeface="Times New Roman"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1411605" algn="l"/>
                        </a:tabLst>
                      </a:pPr>
                      <a:r>
                        <a:rPr lang="en-GB" sz="1800" dirty="0" smtClean="0">
                          <a:latin typeface="+mn-lt"/>
                          <a:ea typeface="Times New Roman"/>
                        </a:rPr>
                        <a:t>Design change readiness questionnaire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1411605" algn="l"/>
                        </a:tabLst>
                      </a:pPr>
                      <a:r>
                        <a:rPr lang="en-GB" sz="1800" dirty="0">
                          <a:latin typeface="+mn-lt"/>
                          <a:ea typeface="Times New Roman"/>
                        </a:rPr>
                        <a:t>Change Management team </a:t>
                      </a:r>
                      <a:endParaRPr lang="en-US" sz="1800" dirty="0">
                        <a:latin typeface="+mn-lt"/>
                        <a:ea typeface="Times New Roman"/>
                      </a:endParaRP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endParaRPr lang="en-US" sz="1800" dirty="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</a:tr>
              <a:tr h="150299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800" b="1" dirty="0">
                          <a:latin typeface="+mn-lt"/>
                          <a:ea typeface="Times New Roman"/>
                        </a:rPr>
                        <a:t>Create Change Network</a:t>
                      </a:r>
                      <a:endParaRPr lang="en-US" sz="1800" dirty="0">
                        <a:latin typeface="+mn-lt"/>
                        <a:ea typeface="Times New Roman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800" dirty="0">
                          <a:latin typeface="+mn-lt"/>
                          <a:ea typeface="Times New Roman"/>
                        </a:rPr>
                        <a:t>- Identify Change Agents</a:t>
                      </a:r>
                      <a:endParaRPr lang="en-US" sz="1800" dirty="0">
                        <a:latin typeface="+mn-lt"/>
                        <a:ea typeface="Times New Roman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800" dirty="0">
                          <a:latin typeface="+mn-lt"/>
                          <a:ea typeface="Times New Roman"/>
                        </a:rPr>
                        <a:t>- Train change agent</a:t>
                      </a:r>
                      <a:endParaRPr lang="en-US" sz="1800" dirty="0">
                        <a:latin typeface="+mn-lt"/>
                        <a:ea typeface="Times New Roman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800" dirty="0">
                          <a:latin typeface="+mn-lt"/>
                          <a:ea typeface="Times New Roman"/>
                        </a:rPr>
                        <a:t>- Train change champions</a:t>
                      </a:r>
                      <a:endParaRPr lang="en-US" sz="1800" dirty="0">
                        <a:latin typeface="+mn-lt"/>
                        <a:ea typeface="Times New Roman"/>
                      </a:endParaRP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1411605" algn="l"/>
                        </a:tabLst>
                      </a:pPr>
                      <a:r>
                        <a:rPr lang="en-GB" sz="1800" dirty="0">
                          <a:latin typeface="+mn-lt"/>
                          <a:ea typeface="Times New Roman"/>
                        </a:rPr>
                        <a:t>Direct Supervisors </a:t>
                      </a:r>
                      <a:endParaRPr lang="en-GB" sz="1800" dirty="0" smtClean="0">
                        <a:latin typeface="+mn-lt"/>
                        <a:ea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1411605" algn="l"/>
                        </a:tabLst>
                      </a:pPr>
                      <a:r>
                        <a:rPr lang="en-GB" sz="1800" dirty="0" smtClean="0">
                          <a:latin typeface="+mn-lt"/>
                          <a:ea typeface="Times New Roman"/>
                        </a:rPr>
                        <a:t>OD </a:t>
                      </a:r>
                      <a:r>
                        <a:rPr lang="en-GB" sz="1800" dirty="0">
                          <a:latin typeface="+mn-lt"/>
                          <a:ea typeface="Times New Roman"/>
                        </a:rPr>
                        <a:t>Practitioners </a:t>
                      </a:r>
                      <a:endParaRPr lang="en-US" sz="1800" dirty="0">
                        <a:latin typeface="+mn-lt"/>
                        <a:ea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1411605" algn="l"/>
                        </a:tabLst>
                      </a:pPr>
                      <a:r>
                        <a:rPr lang="en-GB" sz="1800" dirty="0">
                          <a:latin typeface="+mn-lt"/>
                          <a:ea typeface="Times New Roman"/>
                        </a:rPr>
                        <a:t>Change </a:t>
                      </a:r>
                      <a:r>
                        <a:rPr lang="en-GB" sz="1800" dirty="0" smtClean="0">
                          <a:latin typeface="+mn-lt"/>
                          <a:ea typeface="Times New Roman"/>
                        </a:rPr>
                        <a:t>Team</a:t>
                      </a:r>
                    </a:p>
                    <a:p>
                      <a:pPr marL="342900" marR="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1411605" algn="l"/>
                        </a:tabLst>
                      </a:pPr>
                      <a:r>
                        <a:rPr lang="en-GB" sz="1800" dirty="0" smtClean="0">
                          <a:latin typeface="+mn-lt"/>
                          <a:ea typeface="Times New Roman"/>
                        </a:rPr>
                        <a:t>HRD</a:t>
                      </a:r>
                      <a:endParaRPr lang="en-US" sz="1800" dirty="0">
                        <a:latin typeface="+mn-lt"/>
                        <a:ea typeface="Times New Roman"/>
                      </a:endParaRP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800" dirty="0" smtClean="0">
                          <a:latin typeface="+mn-lt"/>
                          <a:ea typeface="Times New Roman"/>
                        </a:rPr>
                        <a:t>20</a:t>
                      </a:r>
                      <a:r>
                        <a:rPr lang="en-GB" sz="1800" baseline="0" dirty="0" smtClean="0">
                          <a:latin typeface="+mn-lt"/>
                          <a:ea typeface="Times New Roman"/>
                        </a:rPr>
                        <a:t> Feb</a:t>
                      </a:r>
                      <a:r>
                        <a:rPr lang="en-GB" sz="1800" dirty="0" smtClean="0">
                          <a:latin typeface="+mn-lt"/>
                          <a:ea typeface="Times New Roman"/>
                        </a:rPr>
                        <a:t> 2014</a:t>
                      </a:r>
                      <a:endParaRPr lang="en-US" sz="1800" dirty="0">
                        <a:latin typeface="+mn-lt"/>
                        <a:ea typeface="Times New Roman"/>
                      </a:endParaRP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800" dirty="0" smtClean="0">
                          <a:latin typeface="+mn-lt"/>
                          <a:ea typeface="Times New Roman"/>
                        </a:rPr>
                        <a:t>In</a:t>
                      </a:r>
                      <a:r>
                        <a:rPr lang="en-GB" sz="1800" baseline="0" dirty="0" smtClean="0">
                          <a:latin typeface="+mn-lt"/>
                          <a:ea typeface="Times New Roman"/>
                        </a:rPr>
                        <a:t> the next round of RSC  will identify CA</a:t>
                      </a:r>
                      <a:endParaRPr lang="en-GB" sz="1800" dirty="0">
                        <a:latin typeface="+mn-lt"/>
                        <a:ea typeface="Times New Roman"/>
                      </a:endParaRPr>
                    </a:p>
                  </a:txBody>
                  <a:tcPr marL="50426" marR="50426" marT="0" marB="0"/>
                </a:tc>
              </a:tr>
              <a:tr h="138905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800" b="1" dirty="0">
                          <a:latin typeface="+mn-lt"/>
                          <a:ea typeface="Times New Roman"/>
                        </a:rPr>
                        <a:t>Internal communication</a:t>
                      </a:r>
                      <a:endParaRPr lang="en-US" sz="1800" dirty="0">
                        <a:latin typeface="+mn-lt"/>
                        <a:ea typeface="Times New Roman"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1411605" algn="l"/>
                        </a:tabLst>
                      </a:pPr>
                      <a:r>
                        <a:rPr lang="en-US" sz="1800" dirty="0" smtClean="0">
                          <a:latin typeface="+mn-lt"/>
                          <a:ea typeface="Times New Roman"/>
                        </a:rPr>
                        <a:t>Q&amp;A </a:t>
                      </a:r>
                      <a:r>
                        <a:rPr lang="en-US" sz="1800" dirty="0">
                          <a:latin typeface="+mn-lt"/>
                          <a:ea typeface="Times New Roman"/>
                        </a:rPr>
                        <a:t>leaflet to all officials 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Symbol"/>
                        <a:buChar char=""/>
                        <a:tabLst>
                          <a:tab pos="228600" algn="l"/>
                          <a:tab pos="1411605" algn="l"/>
                        </a:tabLst>
                      </a:pPr>
                      <a:r>
                        <a:rPr lang="en-US" sz="1800" i="0" dirty="0">
                          <a:latin typeface="+mn-lt"/>
                          <a:ea typeface="Times New Roman"/>
                          <a:cs typeface="Times New Roman"/>
                        </a:rPr>
                        <a:t>DWA Speaks magazine, Shotha newsletters, Project Newsletter : every quarter , Intranet, Website, Notice Board</a:t>
                      </a:r>
                      <a:endParaRPr lang="en-US" sz="18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Symbol"/>
                        <a:buChar char=""/>
                        <a:tabLst>
                          <a:tab pos="1411605" algn="l"/>
                        </a:tabLst>
                      </a:pPr>
                      <a:r>
                        <a:rPr lang="en-GB" sz="1800" i="0" dirty="0">
                          <a:latin typeface="+mn-lt"/>
                          <a:ea typeface="Times New Roman"/>
                          <a:cs typeface="Times New Roman"/>
                        </a:rPr>
                        <a:t>CD: </a:t>
                      </a:r>
                      <a:r>
                        <a:rPr lang="en-GB" sz="1800" i="0" dirty="0" smtClean="0">
                          <a:latin typeface="+mn-lt"/>
                          <a:ea typeface="Times New Roman"/>
                          <a:cs typeface="Times New Roman"/>
                        </a:rPr>
                        <a:t>Communications</a:t>
                      </a:r>
                      <a:endParaRPr lang="en-US" sz="18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800" dirty="0" smtClean="0">
                          <a:latin typeface="+mn-lt"/>
                          <a:ea typeface="Times New Roman"/>
                        </a:rPr>
                        <a:t>Continuous</a:t>
                      </a:r>
                      <a:endParaRPr lang="en-US" sz="1800" dirty="0">
                        <a:latin typeface="+mn-lt"/>
                        <a:ea typeface="Times New Roman"/>
                      </a:endParaRP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11605" algn="l"/>
                        </a:tabLst>
                        <a:defRPr/>
                      </a:pPr>
                      <a:r>
                        <a:rPr lang="en-US" sz="1800" baseline="0" dirty="0" smtClean="0">
                          <a:latin typeface="+mn-lt"/>
                        </a:rPr>
                        <a:t>2</a:t>
                      </a:r>
                      <a:r>
                        <a:rPr lang="en-US" sz="1800" baseline="30000" dirty="0" smtClean="0">
                          <a:latin typeface="+mn-lt"/>
                        </a:rPr>
                        <a:t>nd</a:t>
                      </a:r>
                      <a:r>
                        <a:rPr lang="en-US" sz="1800" baseline="0" dirty="0" smtClean="0">
                          <a:latin typeface="+mn-lt"/>
                        </a:rPr>
                        <a:t> Ed national newsletter to be approved by COMM, gazette notices, blue screen </a:t>
                      </a:r>
                      <a:endParaRPr lang="en-US" sz="1800" dirty="0" smtClean="0">
                        <a:latin typeface="+mn-lt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endParaRPr lang="en-GB" sz="1800" dirty="0">
                        <a:latin typeface="+mn-lt"/>
                        <a:ea typeface="Times New Roman"/>
                      </a:endParaRPr>
                    </a:p>
                  </a:txBody>
                  <a:tcPr marL="50426" marR="50426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 smtClean="0">
                <a:cs typeface="Times New Roman" pitchFamily="18" charset="0"/>
              </a:rPr>
              <a:t>Preparing for Change Implementation </a:t>
            </a:r>
            <a:r>
              <a:rPr lang="en-US" dirty="0" smtClean="0">
                <a:cs typeface="Times New Roman" pitchFamily="18" charset="0"/>
              </a:rPr>
              <a:t/>
            </a:r>
            <a:br>
              <a:rPr lang="en-US" dirty="0" smtClean="0">
                <a:cs typeface="Times New Roman" pitchFamily="18" charset="0"/>
              </a:rPr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831272"/>
          <a:ext cx="8229600" cy="443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6005"/>
                <a:gridCol w="2030681"/>
                <a:gridCol w="1665514"/>
                <a:gridCol w="2057400"/>
              </a:tblGrid>
              <a:tr h="2510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Task/Activity</a:t>
                      </a:r>
                      <a:endParaRPr lang="en-US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Responsibility</a:t>
                      </a:r>
                      <a:endParaRPr lang="en-US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Deadline</a:t>
                      </a:r>
                      <a:endParaRPr lang="en-US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Status</a:t>
                      </a:r>
                      <a:endParaRPr lang="en-US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0426" marR="50426" marT="0" marB="0"/>
                </a:tc>
              </a:tr>
              <a:tr h="133761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800" b="1" dirty="0">
                          <a:latin typeface="+mn-lt"/>
                          <a:ea typeface="Times New Roman"/>
                        </a:rPr>
                        <a:t>Managing resistance</a:t>
                      </a:r>
                      <a:endParaRPr lang="en-US" sz="1800" dirty="0">
                        <a:latin typeface="+mn-lt"/>
                        <a:ea typeface="Times New Roman"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1411605" algn="l"/>
                        </a:tabLst>
                      </a:pPr>
                      <a:r>
                        <a:rPr lang="en-US" sz="1800" dirty="0">
                          <a:latin typeface="+mn-lt"/>
                          <a:ea typeface="Times New Roman"/>
                        </a:rPr>
                        <a:t>Identify the root cause of not supporting change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1411605" algn="l"/>
                        </a:tabLst>
                      </a:pPr>
                      <a:r>
                        <a:rPr lang="en-US" sz="1800" dirty="0">
                          <a:latin typeface="+mn-lt"/>
                          <a:ea typeface="Times New Roman"/>
                        </a:rPr>
                        <a:t>Address the root cause of resistance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1411605" algn="l"/>
                        </a:tabLst>
                      </a:pPr>
                      <a:r>
                        <a:rPr lang="en-US" sz="1800" dirty="0" smtClean="0">
                          <a:latin typeface="+mn-lt"/>
                          <a:ea typeface="Times New Roman"/>
                        </a:rPr>
                        <a:t>Apply </a:t>
                      </a:r>
                      <a:r>
                        <a:rPr lang="en-US" sz="1800" dirty="0">
                          <a:latin typeface="+mn-lt"/>
                          <a:ea typeface="Times New Roman"/>
                        </a:rPr>
                        <a:t>the consequences of not supporting change</a:t>
                      </a: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pPr marL="22860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endParaRPr lang="en-GB" sz="1800" dirty="0">
                        <a:latin typeface="+mn-lt"/>
                        <a:ea typeface="Times New Roman"/>
                      </a:endParaRPr>
                    </a:p>
                    <a:p>
                      <a:pPr marL="22860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800" dirty="0">
                          <a:latin typeface="+mn-lt"/>
                          <a:ea typeface="Times New Roman"/>
                        </a:rPr>
                        <a:t>Change </a:t>
                      </a:r>
                      <a:r>
                        <a:rPr lang="en-GB" sz="1800" dirty="0" smtClean="0">
                          <a:latin typeface="+mn-lt"/>
                          <a:ea typeface="Times New Roman"/>
                        </a:rPr>
                        <a:t>Agent/</a:t>
                      </a:r>
                      <a:endParaRPr lang="en-US" sz="1800" dirty="0">
                        <a:latin typeface="+mn-lt"/>
                        <a:ea typeface="Times New Roman"/>
                      </a:endParaRPr>
                    </a:p>
                    <a:p>
                      <a:pPr marL="22860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800" dirty="0">
                          <a:latin typeface="+mn-lt"/>
                          <a:ea typeface="Times New Roman"/>
                        </a:rPr>
                        <a:t>Direct Supervisor</a:t>
                      </a:r>
                      <a:endParaRPr lang="en-US" sz="1800" dirty="0">
                        <a:latin typeface="+mn-lt"/>
                        <a:ea typeface="Times New Roman"/>
                      </a:endParaRPr>
                    </a:p>
                    <a:p>
                      <a:pPr marL="22860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11605" algn="l"/>
                        </a:tabLst>
                        <a:defRPr/>
                      </a:pPr>
                      <a:endParaRPr lang="en-GB" sz="1800" dirty="0" smtClean="0">
                        <a:latin typeface="+mn-lt"/>
                        <a:ea typeface="Times New Roman"/>
                      </a:endParaRPr>
                    </a:p>
                    <a:p>
                      <a:pPr marL="22860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11605" algn="l"/>
                        </a:tabLst>
                        <a:defRPr/>
                      </a:pPr>
                      <a:endParaRPr lang="en-GB" sz="1800" dirty="0" smtClean="0">
                        <a:latin typeface="+mn-lt"/>
                        <a:ea typeface="Times New Roman"/>
                      </a:endParaRPr>
                    </a:p>
                    <a:p>
                      <a:pPr marL="22860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11605" algn="l"/>
                        </a:tabLst>
                        <a:defRPr/>
                      </a:pPr>
                      <a:r>
                        <a:rPr lang="en-GB" sz="1800" dirty="0" smtClean="0">
                          <a:latin typeface="+mn-lt"/>
                          <a:ea typeface="Times New Roman"/>
                        </a:rPr>
                        <a:t>Direct Supervisor / ER/ Change</a:t>
                      </a:r>
                      <a:r>
                        <a:rPr lang="en-GB" sz="1800" baseline="0" dirty="0" smtClean="0">
                          <a:latin typeface="+mn-lt"/>
                          <a:ea typeface="Times New Roman"/>
                        </a:rPr>
                        <a:t> Agent/</a:t>
                      </a:r>
                      <a:r>
                        <a:rPr lang="en-GB" sz="1800" dirty="0" smtClean="0">
                          <a:latin typeface="+mn-lt"/>
                          <a:ea typeface="Times New Roman"/>
                        </a:rPr>
                        <a:t> EHWP</a:t>
                      </a:r>
                      <a:endParaRPr lang="en-US" sz="1800" dirty="0">
                        <a:latin typeface="+mn-lt"/>
                        <a:ea typeface="Times New Roman"/>
                      </a:endParaRP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US" sz="1800" dirty="0" smtClean="0">
                          <a:latin typeface="+mn-lt"/>
                          <a:ea typeface="Times New Roman"/>
                          <a:cs typeface="Arial" pitchFamily="34" charset="0"/>
                        </a:rPr>
                        <a:t>ongoing</a:t>
                      </a:r>
                      <a:endParaRPr lang="en-US" sz="1800" dirty="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</a:tr>
              <a:tr h="150299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800" b="1" dirty="0">
                          <a:latin typeface="+mn-lt"/>
                          <a:ea typeface="Times New Roman"/>
                        </a:rPr>
                        <a:t>Training and Skills Audit</a:t>
                      </a:r>
                      <a:endParaRPr lang="en-US" sz="1800" dirty="0">
                        <a:latin typeface="+mn-lt"/>
                        <a:ea typeface="Times New Roman"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1411605" algn="l"/>
                        </a:tabLst>
                      </a:pPr>
                      <a:r>
                        <a:rPr lang="en-US" sz="1800" dirty="0">
                          <a:latin typeface="+mn-lt"/>
                          <a:ea typeface="Times New Roman"/>
                        </a:rPr>
                        <a:t>Identifying skills gap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1411605" algn="l"/>
                        </a:tabLst>
                      </a:pPr>
                      <a:r>
                        <a:rPr lang="en-US" sz="1800" dirty="0" smtClean="0">
                          <a:latin typeface="+mn-lt"/>
                          <a:ea typeface="Times New Roman"/>
                        </a:rPr>
                        <a:t>Designing </a:t>
                      </a:r>
                      <a:r>
                        <a:rPr lang="en-US" sz="1800" dirty="0">
                          <a:latin typeface="+mn-lt"/>
                          <a:ea typeface="Times New Roman"/>
                        </a:rPr>
                        <a:t>and providing training specific programmes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1411605" algn="l"/>
                        </a:tabLst>
                      </a:pPr>
                      <a:r>
                        <a:rPr lang="en-US" sz="1800" dirty="0">
                          <a:latin typeface="+mn-lt"/>
                          <a:ea typeface="Times New Roman"/>
                        </a:rPr>
                        <a:t>Re skilling Employees</a:t>
                      </a: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pPr marL="22860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800" dirty="0">
                          <a:latin typeface="+mn-lt"/>
                          <a:ea typeface="Times New Roman"/>
                        </a:rPr>
                        <a:t>HRD</a:t>
                      </a:r>
                      <a:endParaRPr lang="en-US" sz="1800" dirty="0">
                        <a:latin typeface="+mn-lt"/>
                        <a:ea typeface="Times New Roman"/>
                      </a:endParaRP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800" dirty="0" smtClean="0">
                          <a:latin typeface="+mn-lt"/>
                          <a:ea typeface="Times New Roman"/>
                        </a:rPr>
                        <a:t>Will be initiated in January  </a:t>
                      </a:r>
                      <a:r>
                        <a:rPr lang="en-GB" sz="1800" dirty="0">
                          <a:latin typeface="+mn-lt"/>
                          <a:ea typeface="Times New Roman"/>
                        </a:rPr>
                        <a:t>2014</a:t>
                      </a:r>
                      <a:endParaRPr lang="en-US" sz="1800" dirty="0">
                        <a:latin typeface="+mn-lt"/>
                        <a:ea typeface="Times New Roman"/>
                      </a:endParaRPr>
                    </a:p>
                  </a:txBody>
                  <a:tcPr marL="50426" marR="5042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11605" algn="l"/>
                        </a:tabLst>
                      </a:pPr>
                      <a:r>
                        <a:rPr lang="en-GB" sz="1800" dirty="0" smtClean="0">
                          <a:latin typeface="+mn-lt"/>
                          <a:ea typeface="Times New Roman"/>
                        </a:rPr>
                        <a:t>The Learning Academy is in the process of implementing a skills audit in all the proto</a:t>
                      </a:r>
                      <a:r>
                        <a:rPr lang="en-GB" sz="1800" baseline="0" dirty="0" smtClean="0">
                          <a:latin typeface="+mn-lt"/>
                          <a:ea typeface="Times New Roman"/>
                        </a:rPr>
                        <a:t> CMAS</a:t>
                      </a:r>
                      <a:r>
                        <a:rPr lang="en-GB" sz="1800" dirty="0" smtClean="0">
                          <a:latin typeface="+mn-lt"/>
                          <a:ea typeface="Times New Roman"/>
                        </a:rPr>
                        <a:t> </a:t>
                      </a:r>
                      <a:endParaRPr lang="en-GB" sz="1800" dirty="0">
                        <a:latin typeface="+mn-lt"/>
                        <a:ea typeface="Times New Roman"/>
                      </a:endParaRPr>
                    </a:p>
                  </a:txBody>
                  <a:tcPr marL="50426" marR="50426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1"/>
            <a:ext cx="8229600" cy="838199"/>
          </a:xfrm>
        </p:spPr>
        <p:txBody>
          <a:bodyPr/>
          <a:lstStyle/>
          <a:p>
            <a:r>
              <a:rPr lang="en-ZA" sz="3600" b="1" dirty="0" smtClean="0"/>
              <a:t>Ring fencing of proto CMA staff in Region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sz="2400" dirty="0" smtClean="0"/>
              <a:t>Prior to the current restructuring in the DWA, WRM functions were performed by staff in the proto CMAs </a:t>
            </a:r>
          </a:p>
          <a:p>
            <a:r>
              <a:rPr lang="en-US" sz="2400" dirty="0" smtClean="0"/>
              <a:t>Proto-CMAs structures in the 9 regions were not uniformly aligned</a:t>
            </a:r>
          </a:p>
          <a:p>
            <a:r>
              <a:rPr lang="en-US" sz="2400" dirty="0" smtClean="0"/>
              <a:t>In the new regional structure there is no proto CMA </a:t>
            </a:r>
          </a:p>
          <a:p>
            <a:pPr>
              <a:buNone/>
            </a:pPr>
            <a:r>
              <a:rPr lang="en-US" sz="2400" b="1" dirty="0" smtClean="0"/>
              <a:t>Current thinking :</a:t>
            </a:r>
          </a:p>
          <a:p>
            <a:r>
              <a:rPr lang="en-US" sz="2400" dirty="0" smtClean="0"/>
              <a:t>Ring fence all </a:t>
            </a:r>
            <a:r>
              <a:rPr lang="en-US" sz="2400" b="1" dirty="0" smtClean="0"/>
              <a:t>WRM functions </a:t>
            </a:r>
            <a:r>
              <a:rPr lang="en-US" sz="2400" dirty="0" smtClean="0"/>
              <a:t>(including finance and HR related to WTE) </a:t>
            </a:r>
            <a:r>
              <a:rPr lang="en-US" sz="2400" b="1" dirty="0" smtClean="0"/>
              <a:t>staff and budget </a:t>
            </a:r>
            <a:r>
              <a:rPr lang="en-US" sz="2400" dirty="0" smtClean="0"/>
              <a:t>for each WMA.</a:t>
            </a:r>
          </a:p>
          <a:p>
            <a:r>
              <a:rPr lang="en-US" sz="2400" dirty="0" smtClean="0"/>
              <a:t>HR together with RO to identify and ring-fence staff performing the WRM functions  in each region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6888"/>
            <a:ext cx="8229600" cy="930750"/>
          </a:xfrm>
        </p:spPr>
        <p:txBody>
          <a:bodyPr/>
          <a:lstStyle/>
          <a:p>
            <a:r>
              <a:rPr lang="en-US" sz="3600" b="1" dirty="0" smtClean="0"/>
              <a:t>Transfer Agreement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800" dirty="0" smtClean="0"/>
              <a:t>Draft Transfer agreement developed and aligned to the DPSA policy principles guidelines</a:t>
            </a:r>
          </a:p>
          <a:p>
            <a:pPr>
              <a:lnSpc>
                <a:spcPct val="80000"/>
              </a:lnSpc>
              <a:buNone/>
            </a:pPr>
            <a:endParaRPr lang="en-US" sz="2400" dirty="0" smtClean="0"/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2400" dirty="0" smtClean="0"/>
              <a:t>Include </a:t>
            </a:r>
            <a:r>
              <a:rPr lang="en-ZA" sz="2400" dirty="0" smtClean="0"/>
              <a:t>GEPF as pension provider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n-ZA" sz="2400" dirty="0" smtClean="0"/>
              <a:t>Adherence  to Public Conditions of Services 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endParaRPr lang="en-ZA" sz="24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Consult legal services, Regional offices and unions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Transfer agreement </a:t>
            </a:r>
            <a:r>
              <a:rPr lang="en-US" sz="2800" dirty="0" smtClean="0"/>
              <a:t>finalized </a:t>
            </a:r>
            <a:r>
              <a:rPr lang="en-US" sz="2800" dirty="0" smtClean="0"/>
              <a:t>by March 2014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0644"/>
            <a:ext cx="8229600" cy="463138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CMA functional structure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4" y="1425040"/>
            <a:ext cx="8501122" cy="4701124"/>
          </a:xfrm>
        </p:spPr>
        <p:txBody>
          <a:bodyPr/>
          <a:lstStyle/>
          <a:p>
            <a:pPr>
              <a:buNone/>
            </a:pPr>
            <a:endParaRPr lang="en-ZA" dirty="0" smtClean="0"/>
          </a:p>
          <a:p>
            <a:pPr>
              <a:buNone/>
            </a:pPr>
            <a:endParaRPr lang="en-ZA" dirty="0" smtClean="0"/>
          </a:p>
          <a:p>
            <a:pPr>
              <a:buNone/>
            </a:pPr>
            <a:endParaRPr lang="en-ZA" dirty="0" smtClean="0"/>
          </a:p>
          <a:p>
            <a:pPr>
              <a:buNone/>
            </a:pPr>
            <a:endParaRPr lang="en-ZA" dirty="0" smtClean="0"/>
          </a:p>
          <a:p>
            <a:pPr>
              <a:buNone/>
            </a:pPr>
            <a:endParaRPr lang="en-ZA" dirty="0" smtClean="0"/>
          </a:p>
          <a:p>
            <a:pPr>
              <a:buNone/>
            </a:pPr>
            <a:endParaRPr lang="en-ZA" dirty="0" smtClean="0"/>
          </a:p>
          <a:p>
            <a:pPr>
              <a:buNone/>
            </a:pPr>
            <a:endParaRPr lang="en-ZA" dirty="0" smtClean="0"/>
          </a:p>
          <a:p>
            <a:pPr>
              <a:buNone/>
            </a:pPr>
            <a:endParaRPr lang="en-ZA" dirty="0" smtClean="0"/>
          </a:p>
          <a:p>
            <a:pPr>
              <a:buNone/>
            </a:pPr>
            <a:endParaRPr lang="en-ZA" dirty="0" smtClean="0"/>
          </a:p>
          <a:p>
            <a:pPr>
              <a:buNone/>
            </a:pPr>
            <a:endParaRPr lang="en-ZA" dirty="0" smtClean="0"/>
          </a:p>
          <a:p>
            <a:pPr>
              <a:buNone/>
            </a:pPr>
            <a:endParaRPr lang="en-ZA" dirty="0" smtClean="0"/>
          </a:p>
          <a:p>
            <a:pPr>
              <a:buNone/>
            </a:pPr>
            <a:endParaRPr lang="en-ZA" dirty="0"/>
          </a:p>
        </p:txBody>
      </p:sp>
      <p:sp>
        <p:nvSpPr>
          <p:cNvPr id="24" name="Rounded Rectangle 23"/>
          <p:cNvSpPr/>
          <p:nvPr/>
        </p:nvSpPr>
        <p:spPr>
          <a:xfrm>
            <a:off x="4137113" y="2857088"/>
            <a:ext cx="1222073" cy="45605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800" b="1" kern="1200" dirty="0" smtClean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CATCHMENT MANAGEMENT AGENCY</a:t>
            </a:r>
            <a:endParaRPr lang="en-ZA" sz="1200" dirty="0">
              <a:effectLst/>
              <a:latin typeface="Times New Roman"/>
              <a:ea typeface="Times New Roman"/>
            </a:endParaRPr>
          </a:p>
        </p:txBody>
      </p:sp>
      <p:cxnSp>
        <p:nvCxnSpPr>
          <p:cNvPr id="25" name="Elbow Connector 24"/>
          <p:cNvCxnSpPr/>
          <p:nvPr/>
        </p:nvCxnSpPr>
        <p:spPr>
          <a:xfrm rot="5400000">
            <a:off x="4518977" y="3542314"/>
            <a:ext cx="458347" cy="1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Elbow Connector 25"/>
          <p:cNvCxnSpPr/>
          <p:nvPr/>
        </p:nvCxnSpPr>
        <p:spPr>
          <a:xfrm rot="16200000" flipH="1">
            <a:off x="5327043" y="2734248"/>
            <a:ext cx="458347" cy="161613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Elbow Connector 26"/>
          <p:cNvCxnSpPr/>
          <p:nvPr/>
        </p:nvCxnSpPr>
        <p:spPr>
          <a:xfrm rot="16200000" flipH="1">
            <a:off x="6187080" y="1874210"/>
            <a:ext cx="458347" cy="333620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Elbow Connector 27"/>
          <p:cNvCxnSpPr/>
          <p:nvPr/>
        </p:nvCxnSpPr>
        <p:spPr>
          <a:xfrm rot="5400000">
            <a:off x="3666897" y="2690234"/>
            <a:ext cx="458347" cy="1704161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428594" y="3771487"/>
            <a:ext cx="1482834" cy="5593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000" b="1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Water Use </a:t>
            </a:r>
            <a:r>
              <a:rPr lang="en-GB" sz="1000" b="1" kern="1200" dirty="0" smtClean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Catchment Regulation </a:t>
            </a:r>
            <a:endParaRPr lang="en-ZA" sz="1000" dirty="0">
              <a:effectLst/>
              <a:latin typeface="Times New Roman"/>
              <a:ea typeface="Times New Roman"/>
            </a:endParaRPr>
          </a:p>
        </p:txBody>
      </p:sp>
      <p:cxnSp>
        <p:nvCxnSpPr>
          <p:cNvPr id="30" name="Elbow Connector 29"/>
          <p:cNvCxnSpPr/>
          <p:nvPr/>
        </p:nvCxnSpPr>
        <p:spPr>
          <a:xfrm rot="5400000">
            <a:off x="2729908" y="1753245"/>
            <a:ext cx="458346" cy="3578139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4137113" y="1473314"/>
            <a:ext cx="1196887" cy="49588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800" b="1" kern="1200" dirty="0" smtClean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MINISTER OF WATER AND ENVIRONMENTAL AFFAIRS</a:t>
            </a:r>
            <a:endParaRPr lang="en-ZA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2214544" y="3771488"/>
            <a:ext cx="1658889" cy="5593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000" b="1" dirty="0" smtClean="0">
                <a:solidFill>
                  <a:srgbClr val="000000"/>
                </a:solidFill>
                <a:ea typeface="Times New Roman"/>
                <a:cs typeface="Times New Roman"/>
              </a:rPr>
              <a:t>Institution &amp; Stakeholder Coordination</a:t>
            </a:r>
            <a:endParaRPr lang="en-ZA" sz="1000" dirty="0">
              <a:latin typeface="Times New Roman"/>
              <a:ea typeface="Times New Roman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4006732" y="3771488"/>
            <a:ext cx="1482834" cy="5593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000" b="1" dirty="0" smtClean="0">
                <a:solidFill>
                  <a:srgbClr val="000000"/>
                </a:solidFill>
                <a:ea typeface="Times New Roman"/>
                <a:cs typeface="Times New Roman"/>
              </a:rPr>
              <a:t>Water Information Management</a:t>
            </a:r>
            <a:endParaRPr lang="en-ZA" sz="1000" dirty="0">
              <a:latin typeface="Times New Roman"/>
              <a:ea typeface="Times New Roman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5622865" y="3771488"/>
            <a:ext cx="1482834" cy="5593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000" b="1" dirty="0" smtClean="0">
                <a:solidFill>
                  <a:srgbClr val="000000"/>
                </a:solidFill>
                <a:ea typeface="Times New Roman"/>
                <a:cs typeface="Times New Roman"/>
              </a:rPr>
              <a:t>Catchment Strategy, Programmes and  Planning</a:t>
            </a:r>
            <a:endParaRPr lang="en-ZA" sz="1000" dirty="0">
              <a:latin typeface="Times New Roman"/>
              <a:ea typeface="Times New Roman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7238998" y="3771488"/>
            <a:ext cx="1690718" cy="5593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000" b="1" dirty="0" smtClean="0">
                <a:solidFill>
                  <a:srgbClr val="000000"/>
                </a:solidFill>
                <a:ea typeface="Times New Roman"/>
                <a:cs typeface="Times New Roman"/>
              </a:rPr>
              <a:t>Corporate Services</a:t>
            </a:r>
            <a:endParaRPr lang="en-ZA" sz="1600" dirty="0">
              <a:latin typeface="Times New Roman"/>
              <a:ea typeface="Times New Roman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8594" y="4414446"/>
            <a:ext cx="157163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7313">
              <a:buFont typeface="Arial" pitchFamily="34" charset="0"/>
              <a:buChar char="•"/>
            </a:pPr>
            <a:endParaRPr lang="en-ZA" sz="900" dirty="0" smtClean="0"/>
          </a:p>
          <a:p>
            <a:pPr indent="87313">
              <a:buFont typeface="Arial" pitchFamily="34" charset="0"/>
              <a:buChar char="•"/>
            </a:pPr>
            <a:r>
              <a:rPr lang="en-ZA" sz="900" dirty="0" smtClean="0"/>
              <a:t>Section 19 and 20 of f NWA </a:t>
            </a:r>
          </a:p>
          <a:p>
            <a:pPr indent="87313">
              <a:buFont typeface="Arial" pitchFamily="34" charset="0"/>
              <a:buChar char="•"/>
            </a:pPr>
            <a:r>
              <a:rPr lang="en-ZA" sz="900" dirty="0" smtClean="0"/>
              <a:t>Water Use Authorisation</a:t>
            </a:r>
          </a:p>
          <a:p>
            <a:pPr indent="87313">
              <a:buFont typeface="Arial" pitchFamily="34" charset="0"/>
              <a:buChar char="•"/>
            </a:pPr>
            <a:r>
              <a:rPr lang="en-ZA" sz="900" dirty="0" smtClean="0"/>
              <a:t>Compliance and Monitoring</a:t>
            </a:r>
          </a:p>
          <a:p>
            <a:pPr indent="87313">
              <a:buFont typeface="Arial" pitchFamily="34" charset="0"/>
              <a:buChar char="•"/>
            </a:pPr>
            <a:r>
              <a:rPr lang="en-ZA" sz="900" dirty="0" smtClean="0"/>
              <a:t>Enforcement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214544" y="4414446"/>
            <a:ext cx="163588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7313">
              <a:buFont typeface="Arial" pitchFamily="34" charset="0"/>
              <a:buChar char="•"/>
            </a:pPr>
            <a:r>
              <a:rPr lang="en-ZA" sz="900" dirty="0" smtClean="0"/>
              <a:t>Institution Establishment</a:t>
            </a:r>
          </a:p>
          <a:p>
            <a:pPr indent="87313">
              <a:buFont typeface="Arial" pitchFamily="34" charset="0"/>
              <a:buChar char="•"/>
            </a:pPr>
            <a:r>
              <a:rPr lang="en-ZA" sz="900" dirty="0" smtClean="0"/>
              <a:t>Institution Monitoring</a:t>
            </a:r>
          </a:p>
          <a:p>
            <a:pPr indent="87313">
              <a:buFont typeface="Arial" pitchFamily="34" charset="0"/>
              <a:buChar char="•"/>
            </a:pPr>
            <a:r>
              <a:rPr lang="en-ZA" sz="900" dirty="0" smtClean="0"/>
              <a:t>Stakeholder Management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006731" y="4414446"/>
            <a:ext cx="16320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7313">
              <a:buFont typeface="Arial" pitchFamily="34" charset="0"/>
              <a:buChar char="•"/>
            </a:pPr>
            <a:r>
              <a:rPr lang="en-ZA" sz="900" dirty="0" smtClean="0"/>
              <a:t>Maintain and monitor data        collection</a:t>
            </a:r>
          </a:p>
          <a:p>
            <a:pPr indent="87313">
              <a:buFont typeface="Arial" pitchFamily="34" charset="0"/>
              <a:buChar char="•"/>
            </a:pPr>
            <a:r>
              <a:rPr lang="en-ZA" sz="900" dirty="0" smtClean="0"/>
              <a:t>Water Resource Information assessment</a:t>
            </a:r>
          </a:p>
          <a:p>
            <a:pPr indent="87313">
              <a:buFont typeface="Arial" pitchFamily="34" charset="0"/>
              <a:buChar char="•"/>
            </a:pPr>
            <a:r>
              <a:rPr lang="en-ZA" sz="900" dirty="0" smtClean="0"/>
              <a:t>Water Resource Data  system</a:t>
            </a:r>
          </a:p>
          <a:p>
            <a:pPr indent="87313">
              <a:buFont typeface="Arial" pitchFamily="34" charset="0"/>
              <a:buChar char="•"/>
            </a:pPr>
            <a:r>
              <a:rPr lang="en-ZA" sz="900" dirty="0" smtClean="0"/>
              <a:t>Disaster Management</a:t>
            </a:r>
          </a:p>
          <a:p>
            <a:pPr marL="87313" lvl="1" indent="185738">
              <a:buFont typeface="Arial" pitchFamily="34" charset="0"/>
              <a:buChar char="•"/>
            </a:pPr>
            <a:r>
              <a:rPr lang="en-ZA" sz="900" dirty="0" smtClean="0"/>
              <a:t>Floods</a:t>
            </a:r>
          </a:p>
          <a:p>
            <a:pPr marL="87313" lvl="1" indent="185738">
              <a:buFont typeface="Arial" pitchFamily="34" charset="0"/>
              <a:buChar char="•"/>
            </a:pPr>
            <a:r>
              <a:rPr lang="en-ZA" sz="900" dirty="0" smtClean="0"/>
              <a:t>Droughts</a:t>
            </a:r>
          </a:p>
          <a:p>
            <a:pPr marL="87313" lvl="1" indent="185738">
              <a:buFont typeface="Arial" pitchFamily="34" charset="0"/>
              <a:buChar char="•"/>
            </a:pPr>
            <a:r>
              <a:rPr lang="en-ZA" sz="900" dirty="0" smtClean="0"/>
              <a:t>Ecological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638798" y="4414446"/>
            <a:ext cx="179071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7313">
              <a:buFont typeface="Arial" pitchFamily="34" charset="0"/>
              <a:buChar char="•"/>
            </a:pPr>
            <a:r>
              <a:rPr lang="en-ZA" sz="900" dirty="0" smtClean="0"/>
              <a:t>Coordinate the development of   catchment Management strategy</a:t>
            </a:r>
          </a:p>
          <a:p>
            <a:pPr indent="87313">
              <a:buFont typeface="Arial" pitchFamily="34" charset="0"/>
              <a:buChar char="•"/>
            </a:pPr>
            <a:r>
              <a:rPr lang="en-ZA" sz="900" dirty="0" smtClean="0"/>
              <a:t>Water allocation </a:t>
            </a:r>
          </a:p>
          <a:p>
            <a:pPr indent="87313"/>
            <a:r>
              <a:rPr lang="en-ZA" sz="900" dirty="0" smtClean="0"/>
              <a:t>Planning (WAR)</a:t>
            </a:r>
          </a:p>
          <a:p>
            <a:pPr indent="87313">
              <a:buFont typeface="Arial" pitchFamily="34" charset="0"/>
              <a:buChar char="•"/>
            </a:pPr>
            <a:r>
              <a:rPr lang="en-ZA" sz="900" dirty="0" smtClean="0"/>
              <a:t>Planning &amp; Coordination of augmentation and reconciliation</a:t>
            </a:r>
          </a:p>
          <a:p>
            <a:pPr indent="87313">
              <a:buFont typeface="Arial" pitchFamily="34" charset="0"/>
              <a:buChar char="•"/>
            </a:pPr>
            <a:r>
              <a:rPr lang="en-ZA" sz="900" dirty="0" smtClean="0"/>
              <a:t>Classification and reserve determination</a:t>
            </a:r>
          </a:p>
          <a:p>
            <a:pPr indent="87313">
              <a:buFont typeface="Arial" pitchFamily="34" charset="0"/>
              <a:buChar char="•"/>
            </a:pPr>
            <a:r>
              <a:rPr lang="en-ZA" sz="900" dirty="0" smtClean="0"/>
              <a:t>Develop crisis</a:t>
            </a:r>
          </a:p>
          <a:p>
            <a:pPr indent="87313"/>
            <a:r>
              <a:rPr lang="en-ZA" sz="900" dirty="0" smtClean="0"/>
              <a:t>interventions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429517" y="4402272"/>
            <a:ext cx="15001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7313">
              <a:buFont typeface="Arial" pitchFamily="34" charset="0"/>
              <a:buChar char="•"/>
            </a:pPr>
            <a:r>
              <a:rPr lang="en-ZA" sz="900" dirty="0" smtClean="0"/>
              <a:t>Revenue management</a:t>
            </a:r>
          </a:p>
          <a:p>
            <a:pPr indent="87313">
              <a:buFont typeface="Arial" pitchFamily="34" charset="0"/>
              <a:buChar char="•"/>
            </a:pPr>
            <a:r>
              <a:rPr lang="en-ZA" sz="900" dirty="0" smtClean="0"/>
              <a:t>HR services</a:t>
            </a:r>
          </a:p>
          <a:p>
            <a:pPr indent="87313">
              <a:buFont typeface="Arial" pitchFamily="34" charset="0"/>
              <a:buChar char="•"/>
            </a:pPr>
            <a:r>
              <a:rPr lang="en-ZA" sz="900" dirty="0" smtClean="0"/>
              <a:t>Finance and supply chain </a:t>
            </a:r>
          </a:p>
          <a:p>
            <a:pPr indent="87313"/>
            <a:r>
              <a:rPr lang="en-ZA" sz="900" dirty="0" smtClean="0"/>
              <a:t>management</a:t>
            </a:r>
          </a:p>
          <a:p>
            <a:pPr indent="87313">
              <a:buFont typeface="Arial" pitchFamily="34" charset="0"/>
              <a:buChar char="•"/>
            </a:pPr>
            <a:r>
              <a:rPr lang="en-ZA" sz="900" dirty="0" smtClean="0"/>
              <a:t>Administration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4137113" y="2160261"/>
            <a:ext cx="1222073" cy="45605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800" b="1" kern="1200" dirty="0" smtClean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CMA BOARD</a:t>
            </a:r>
            <a:endParaRPr lang="en-ZA" sz="1200" dirty="0">
              <a:effectLst/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WA teamplate_Jul 1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5346</TotalTime>
  <Words>714</Words>
  <Application>Microsoft Office PowerPoint</Application>
  <PresentationFormat>On-screen Show (4:3)</PresentationFormat>
  <Paragraphs>171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DWA teamplate_Jul 10</vt:lpstr>
      <vt:lpstr>PROGRESS ON THE HUMAN RESOURCES TASK TEAM</vt:lpstr>
      <vt:lpstr>  BACKGROUND </vt:lpstr>
      <vt:lpstr>Communication and Change Management Strategy </vt:lpstr>
      <vt:lpstr>Preparing for Change Implementation  </vt:lpstr>
      <vt:lpstr>Preparing for Change Implementation  </vt:lpstr>
      <vt:lpstr>Preparing for Change Implementation  </vt:lpstr>
      <vt:lpstr>Ring fencing of proto CMA staff in Region</vt:lpstr>
      <vt:lpstr>Transfer Agreement </vt:lpstr>
      <vt:lpstr>CMA functional structure  </vt:lpstr>
      <vt:lpstr>Recommendations</vt:lpstr>
      <vt:lpstr>Thank you</vt:lpstr>
    </vt:vector>
  </TitlesOfParts>
  <Company>dwaf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Manyakanyaka Babalwa</dc:creator>
  <cp:lastModifiedBy>Malatjim</cp:lastModifiedBy>
  <cp:revision>615</cp:revision>
  <dcterms:created xsi:type="dcterms:W3CDTF">2010-08-17T14:49:46Z</dcterms:created>
  <dcterms:modified xsi:type="dcterms:W3CDTF">2013-12-11T12:47:19Z</dcterms:modified>
</cp:coreProperties>
</file>